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12" r:id="rId3"/>
    <p:sldId id="336" r:id="rId4"/>
    <p:sldId id="256" r:id="rId5"/>
    <p:sldId id="259" r:id="rId6"/>
    <p:sldId id="258" r:id="rId7"/>
    <p:sldId id="266" r:id="rId8"/>
    <p:sldId id="313" r:id="rId9"/>
    <p:sldId id="314" r:id="rId10"/>
    <p:sldId id="315" r:id="rId11"/>
    <p:sldId id="281" r:id="rId12"/>
    <p:sldId id="316" r:id="rId13"/>
    <p:sldId id="317" r:id="rId14"/>
    <p:sldId id="318" r:id="rId15"/>
    <p:sldId id="319" r:id="rId16"/>
    <p:sldId id="303" r:id="rId17"/>
    <p:sldId id="324" r:id="rId18"/>
    <p:sldId id="326" r:id="rId19"/>
    <p:sldId id="327" r:id="rId20"/>
    <p:sldId id="325" r:id="rId21"/>
    <p:sldId id="330" r:id="rId22"/>
    <p:sldId id="331" r:id="rId23"/>
    <p:sldId id="332" r:id="rId24"/>
    <p:sldId id="333" r:id="rId25"/>
    <p:sldId id="334" r:id="rId26"/>
    <p:sldId id="322" r:id="rId27"/>
    <p:sldId id="335" r:id="rId28"/>
    <p:sldId id="28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DE"/>
    <a:srgbClr val="ACDFD5"/>
    <a:srgbClr val="5D5D5D"/>
    <a:srgbClr val="5F5E5F"/>
    <a:srgbClr val="90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8808-968D-4BE4-A5E7-0703A77CDB2D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580D-16E5-41BC-8BB3-7892E281F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2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8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89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14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7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8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8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2BE77-3FCA-45DD-9828-9EBBCC54A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0B826B1-EB12-40F5-AF83-C98600743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D7FA20-B96E-4971-9371-86AB2FF1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843DAE-73E0-482B-9644-BACAD1C7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F0205B-3F19-4803-83AF-AE65C9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88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109294-2B7B-4B4C-B5D2-489F4108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C195686-9F76-476D-8A25-CC6C8AEE8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2A050F2-8C42-47DD-8138-9FAAE9B2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9971774-71D4-466A-B12B-D471F7BA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4C9E89-E644-468B-9A77-522840DB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0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02E4C6-DA95-4DE1-BEC3-F1E9829BE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1EA16FD-5C5C-47A2-B5A7-883053F7B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0093D0-DAF9-4540-A629-42026CD4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55E491-AD3E-4486-8FEA-4E6DF9A3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A24361-E3D8-4634-9FE9-D9A8E04F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9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8FE1-34A6-4896-988D-32E2AC9661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1980-C967-4C27-9101-66DD3AF73A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3998-CC2D-46DD-AB89-E9D2A9B11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5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0488-4ECC-43A2-9F1E-D06E3C0F14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8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8A70-B35C-44CF-9505-1356C3CB4C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96E4-FD50-467C-B7A2-4C9ACC12CD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5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9062-CBA5-4059-8EB9-88B44321E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88D-2411-4EA1-AF81-2C81786BAD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5790EB-B505-4C26-AE9C-C0927C66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AF803B3-64E9-490B-AA5E-2BF54CCB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5601C3-2B7D-4B52-8684-4BE88F99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3ADEC2-195E-4639-9DC6-FD63704F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7D6B14-46C2-47DB-B7EF-14004232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19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8CA0-C48D-4961-8ED9-C85830CE2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84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F948-5F96-4111-A454-E4B5E6055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55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205-9D24-439F-8647-060624E049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0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1FBF8A-17AF-4469-AA5E-C493552A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BDC9DD-D53E-4CBB-B293-C4156FCC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BBA20C-74D3-4F8A-B31B-97F449C3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88C696-D70C-4F1C-A9CF-5C20847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71AAA9-27A6-481E-BB0D-21A62A52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10BBF1-91AA-4B6B-A6AB-C6713C0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DC56B7-37DB-42C3-891E-A409F1EE2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F2B2539-47DB-486E-8CFC-57F61194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FBB4D6E-C161-4B30-9D4E-FD532DA1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A7764E6-00B0-40D3-A6C9-8F1B880C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7BC1BE7-AE9A-47C9-B6A5-8C3157E0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E422344-AD8A-4710-9699-E61784DA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3F04E9B-ED1C-4CB5-9B53-009649F84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8884EB2-C4ED-46A3-8255-9A89917F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4FC8C9F-01D0-4CDF-A7C3-9F29E3BF0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4689E7D-019A-47C1-81C3-6EDA312D6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F02020B-9305-4600-A521-28281715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DAE53D4-23B3-471B-96CA-0657E931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1271ADD-FD02-4C33-A21F-683AFD96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1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B5DF6D5-AB93-4721-A16E-C3BED5312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F158D66-D5D6-403E-B91A-FC71421DCD8C}"/>
              </a:ext>
            </a:extLst>
          </p:cNvPr>
          <p:cNvSpPr/>
          <p:nvPr userDrawn="1"/>
        </p:nvSpPr>
        <p:spPr>
          <a:xfrm>
            <a:off x="295275" y="295034"/>
            <a:ext cx="11601450" cy="6267932"/>
          </a:xfrm>
          <a:prstGeom prst="rect">
            <a:avLst/>
          </a:prstGeom>
          <a:solidFill>
            <a:schemeClr val="bg1"/>
          </a:solidFill>
          <a:ln>
            <a:solidFill>
              <a:srgbClr val="FF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6DD64F4-5B14-4C30-B3A3-8739DEEC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0D2DB07-ED21-4594-81AF-FD4E68D3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1887399-3AF9-4087-ABF7-927F7CAD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6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DF12F0-B4C2-40D3-BEA4-549E7407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3D4997-3F26-4455-A6D4-B251D0BB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8B863BC-8280-400B-8BB5-DD81623D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A67522F-2DAB-4E65-8208-5001662C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C9F56D-2F2B-4C9E-B9E2-9AC99B22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5541950-3D89-4318-A9DB-7078AD2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86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4725B4-AE27-471C-903E-8CD10A44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62E1789-DB03-48DA-BC31-8BC00D88A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EFEA0B-DE42-4CBC-A667-581F0C05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581540-6C8A-4E2E-91F4-05B4F6B6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589F62-8AEC-4630-B645-EC96CBD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804569A-8BC6-4D2B-985F-F7219C01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F2C0183-E2AC-4E2A-97A1-C3DA0EAA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DCA981-FB91-4C7A-928D-801757B7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7224E4D-C9CB-40E5-9192-BCC6851D4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8267-233E-4940-AA7E-CBB5FD497D29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8E326C-2F8B-41B6-BF53-8A8B63274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B51F4A-97EF-4FFF-A2CD-48D99EA95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7869A-899B-4DFE-BBBC-318F504F20D6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1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434" y="1087234"/>
            <a:ext cx="9642088" cy="21354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“Bà đó bà chết bả bay lên trời”</a:t>
            </a:r>
          </a:p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Hỏi: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đó chết năm bao nhiêu tuổi và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bà ấy chết?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6089" y="3912215"/>
            <a:ext cx="50180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Bả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bảy ba</a:t>
            </a:r>
          </a:p>
          <a:p>
            <a:pPr>
              <a:lnSpc>
                <a:spcPct val="13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đó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bò đá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1551" y="1237779"/>
            <a:ext cx="1344340" cy="5910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1228" y="1226626"/>
            <a:ext cx="1572323" cy="6467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D6AD2537-6129-45D2-B428-4BAACFF5638C}"/>
              </a:ext>
            </a:extLst>
          </p:cNvPr>
          <p:cNvGrpSpPr/>
          <p:nvPr/>
        </p:nvGrpSpPr>
        <p:grpSpPr>
          <a:xfrm>
            <a:off x="5032158" y="1528763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D8A1A66-1C81-43D8-8759-51004D09E4F6}"/>
              </a:ext>
            </a:extLst>
          </p:cNvPr>
          <p:cNvSpPr/>
          <p:nvPr/>
        </p:nvSpPr>
        <p:spPr>
          <a:xfrm>
            <a:off x="5367457" y="1955261"/>
            <a:ext cx="145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8000" b="1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II.</a:t>
            </a:r>
            <a:endParaRPr lang="zh-CN" altLang="en-US" sz="4000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B1E771C-6335-46B8-8407-5C19179C9F5A}"/>
              </a:ext>
            </a:extLst>
          </p:cNvPr>
          <p:cNvSpPr/>
          <p:nvPr/>
        </p:nvSpPr>
        <p:spPr>
          <a:xfrm>
            <a:off x="3481152" y="4141020"/>
            <a:ext cx="53078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Các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lối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chơi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chữ</a:t>
            </a:r>
            <a:endParaRPr lang="zh-CN" altLang="en-US" sz="6000" i="1" dirty="0">
              <a:ln w="3175"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造字工房悦黑演示版纤细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3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44" y="0"/>
            <a:ext cx="1365470" cy="11324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5501419" y="356167"/>
            <a:ext cx="1881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Ví dụ: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34989"/>
              </p:ext>
            </p:extLst>
          </p:nvPr>
        </p:nvGraphicFramePr>
        <p:xfrm>
          <a:off x="479503" y="1304699"/>
          <a:ext cx="11229277" cy="5096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3530"/>
                <a:gridCol w="2633980"/>
                <a:gridCol w="2361767"/>
              </a:tblGrid>
              <a:tr h="5910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100">
                <a:tc>
                  <a:txBody>
                    <a:bodyPr/>
                    <a:lstStyle/>
                    <a:p>
                      <a:pPr algn="just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(1)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Na –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ranh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tướng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tăm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nồng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nặc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en-US" sz="2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9798">
                <a:tc>
                  <a:txBody>
                    <a:bodyPr/>
                    <a:lstStyle/>
                    <a:p>
                      <a:pPr algn="just"/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(2) </a:t>
                      </a:r>
                      <a:r>
                        <a:rPr lang="en-US" sz="24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Mênh</a:t>
                      </a:r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mông</a:t>
                      </a:r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muôn</a:t>
                      </a:r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Mỏi mắt miên man mãi mịt mờ</a:t>
                      </a:r>
                      <a:endParaRPr lang="en-US" sz="2400" b="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307">
                <a:tc>
                  <a:txBody>
                    <a:bodyPr/>
                    <a:lstStyle/>
                    <a:p>
                      <a:pPr algn="just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(3) Con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cối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lang="en-US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Con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kèo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just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nỡ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duyên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lang="en-US" sz="2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307">
                <a:tc>
                  <a:txBody>
                    <a:bodyPr/>
                    <a:lstStyle/>
                    <a:p>
                      <a:pPr algn="l"/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(4)              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vỏ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gai</a:t>
                      </a:r>
                      <a:endParaRPr lang="en-US" sz="2400" b="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endParaRPr lang="en-US" sz="2400" b="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Mời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mời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Sầu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lang="en-US" sz="2000" b="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53414"/>
              </p:ext>
            </p:extLst>
          </p:nvPr>
        </p:nvGraphicFramePr>
        <p:xfrm>
          <a:off x="323387" y="180186"/>
          <a:ext cx="11519207" cy="6646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326"/>
                <a:gridCol w="5573437"/>
                <a:gridCol w="4973444"/>
              </a:tblGrid>
              <a:tr h="61158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85904">
                <a:tc>
                  <a:txBody>
                    <a:bodyPr/>
                    <a:lstStyle/>
                    <a:p>
                      <a:pPr algn="ctr"/>
                      <a:endParaRPr lang="en-US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2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0076">
                <a:tc>
                  <a:txBody>
                    <a:bodyPr/>
                    <a:lstStyle/>
                    <a:p>
                      <a:pPr algn="ctr"/>
                      <a:endParaRPr lang="en-US" sz="1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2400" b="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5467">
                <a:tc>
                  <a:txBody>
                    <a:bodyPr/>
                    <a:lstStyle/>
                    <a:p>
                      <a:pPr algn="ctr"/>
                      <a:endParaRPr lang="en-US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2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59996">
                <a:tc>
                  <a:txBody>
                    <a:bodyPr/>
                    <a:lstStyle/>
                    <a:p>
                      <a:pPr algn="ctr"/>
                      <a:endParaRPr lang="en-US" sz="1600" b="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lang="en-US" sz="2000" b="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8148" y="1011101"/>
            <a:ext cx="25313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Ranh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(tướng)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87221" y="1044555"/>
            <a:ext cx="202581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Ranh con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38147" y="1722918"/>
            <a:ext cx="296622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600" b="1" dirty="0" smtClean="0">
                <a:solidFill>
                  <a:srgbClr val="FF0000"/>
                </a:solidFill>
                <a:latin typeface="VNI-Times" pitchFamily="2" charset="0"/>
              </a:rPr>
              <a:t> Danh </a:t>
            </a:r>
            <a:r>
              <a:rPr lang="en-US" sz="2600" b="1" i="1" dirty="0" smtClean="0">
                <a:latin typeface="VNI-Times" pitchFamily="2" charset="0"/>
              </a:rPr>
              <a:t>(tướng)</a:t>
            </a:r>
            <a:endParaRPr lang="en-US" sz="2600" b="1" i="1" dirty="0">
              <a:latin typeface="VNI-Times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48815" y="1689466"/>
            <a:ext cx="22314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Giỏi, nổi tiếng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3849640" y="142555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2600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3826099" y="2072321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260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281745" y="882864"/>
            <a:ext cx="456084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lối nói trại âm (gần âm)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025271" y="1557513"/>
            <a:ext cx="47169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Mỉa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mai, giễu cợt tên chỉ huy quân sự Pháp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733390" y="2659787"/>
            <a:ext cx="4522439" cy="62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Lặp liên tiếp phụ âm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“m”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320167" y="2720930"/>
            <a:ext cx="298951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cách điệp âm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39945" y="3566563"/>
            <a:ext cx="115972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Cá đối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383659" y="3577715"/>
            <a:ext cx="219555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Cối đá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89157" y="4060935"/>
            <a:ext cx="205801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Mèo cái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387381" y="4059078"/>
            <a:ext cx="205801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Mái kèo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3378808" y="3880655"/>
            <a:ext cx="701287" cy="178419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n-US" sz="26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3380057" y="4362016"/>
            <a:ext cx="701287" cy="178419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n-US" sz="26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426706" y="3676049"/>
            <a:ext cx="419285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lối nói lái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756133" y="4752635"/>
            <a:ext cx="18195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Sầu riêng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047890" y="4723538"/>
            <a:ext cx="16949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Vui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40145" y="4725483"/>
            <a:ext cx="11089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&gt;&lt;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426706" y="4751575"/>
            <a:ext cx="35172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Dùng từ trái nghĩa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479768" y="5426691"/>
            <a:ext cx="35172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Dùng từ đồng âm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510019" y="5397478"/>
            <a:ext cx="5370284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Sầu riêng: + tên một loại quả</a:t>
            </a: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         +  nỗi buồn không thể                                     thổ lộ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9527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064D1C6-D1FE-4197-A065-2010DBF0C860}"/>
              </a:ext>
            </a:extLst>
          </p:cNvPr>
          <p:cNvSpPr/>
          <p:nvPr/>
        </p:nvSpPr>
        <p:spPr>
          <a:xfrm>
            <a:off x="452129" y="481013"/>
            <a:ext cx="11287742" cy="58959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007" y="-228600"/>
            <a:ext cx="2253293" cy="19988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4BE5C6-9AAD-436B-8926-6587784BA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951" y="-19050"/>
            <a:ext cx="2328874" cy="1609483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xmlns="" id="{33EECEF2-7E97-4BD2-A6EE-3D44FD801B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9256" b="4002"/>
          <a:stretch/>
        </p:blipFill>
        <p:spPr>
          <a:xfrm>
            <a:off x="3512463" y="1099341"/>
            <a:ext cx="1022020" cy="186986"/>
          </a:xfrm>
          <a:prstGeom prst="rect">
            <a:avLst/>
          </a:prstGeom>
        </p:spPr>
      </p:pic>
      <p:pic>
        <p:nvPicPr>
          <p:cNvPr id="31" name="图片 25">
            <a:extLst>
              <a:ext uri="{FF2B5EF4-FFF2-40B4-BE49-F238E27FC236}">
                <a16:creationId xmlns:a16="http://schemas.microsoft.com/office/drawing/2014/main" xmlns="" id="{FC09B120-D0BA-4DCA-8606-914E30FE5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9256" b="4002"/>
          <a:stretch/>
        </p:blipFill>
        <p:spPr>
          <a:xfrm flipH="1">
            <a:off x="7375626" y="1110492"/>
            <a:ext cx="1022020" cy="186986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668745" y="2141024"/>
            <a:ext cx="4772722" cy="735980"/>
          </a:xfrm>
          <a:prstGeom prst="flowChartTerminator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CÁC LỐI CHƠI 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50633" y="4070183"/>
            <a:ext cx="1899425" cy="165038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Dùng lối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âm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(gần âm)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2527" y="4059032"/>
            <a:ext cx="1635760" cy="1650381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Dùng từ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89912" y="4070182"/>
            <a:ext cx="1946508" cy="167465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Dùng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cách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điệp 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26713" y="4059031"/>
            <a:ext cx="1672682" cy="171105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Dùng lối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nói lái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484732" y="4059032"/>
            <a:ext cx="1967570" cy="175959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Dùng từ </a:t>
            </a:r>
          </a:p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đồng nghĩa, </a:t>
            </a:r>
          </a:p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12" idx="2"/>
            <a:endCxn id="14" idx="0"/>
          </p:cNvCxnSpPr>
          <p:nvPr/>
        </p:nvCxnSpPr>
        <p:spPr>
          <a:xfrm rot="5400000">
            <a:off x="3196743" y="1200669"/>
            <a:ext cx="1182028" cy="45346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13" idx="0"/>
          </p:cNvCxnSpPr>
          <p:nvPr/>
        </p:nvCxnSpPr>
        <p:spPr>
          <a:xfrm rot="5400000">
            <a:off x="4281137" y="2296213"/>
            <a:ext cx="1193179" cy="2354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16" idx="0"/>
          </p:cNvCxnSpPr>
          <p:nvPr/>
        </p:nvCxnSpPr>
        <p:spPr>
          <a:xfrm rot="16200000" flipH="1">
            <a:off x="5462547" y="3469563"/>
            <a:ext cx="1193178" cy="8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17" idx="0"/>
          </p:cNvCxnSpPr>
          <p:nvPr/>
        </p:nvCxnSpPr>
        <p:spPr>
          <a:xfrm rot="16200000" flipH="1">
            <a:off x="6568067" y="2364043"/>
            <a:ext cx="1182027" cy="2207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8" idx="0"/>
          </p:cNvCxnSpPr>
          <p:nvPr/>
        </p:nvCxnSpPr>
        <p:spPr>
          <a:xfrm>
            <a:off x="6043961" y="2910456"/>
            <a:ext cx="4424556" cy="11485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72924" y="300282"/>
            <a:ext cx="7471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Bài học: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Ghi nhớ (SGK/165)</a:t>
            </a:r>
          </a:p>
        </p:txBody>
      </p:sp>
    </p:spTree>
    <p:extLst>
      <p:ext uri="{BB962C8B-B14F-4D97-AF65-F5344CB8AC3E}">
        <p14:creationId xmlns:p14="http://schemas.microsoft.com/office/powerpoint/2010/main" val="2890685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95275" y="335001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064D1C6-D1FE-4197-A065-2010DBF0C860}"/>
              </a:ext>
            </a:extLst>
          </p:cNvPr>
          <p:cNvSpPr/>
          <p:nvPr/>
        </p:nvSpPr>
        <p:spPr>
          <a:xfrm>
            <a:off x="452129" y="481013"/>
            <a:ext cx="11287742" cy="58959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007" y="-228600"/>
            <a:ext cx="2253293" cy="19988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4BE5C6-9AAD-436B-8926-6587784BA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951" y="-19050"/>
            <a:ext cx="2328874" cy="1609483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xmlns="" id="{33EECEF2-7E97-4BD2-A6EE-3D44FD801B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9256" b="4002"/>
          <a:stretch/>
        </p:blipFill>
        <p:spPr>
          <a:xfrm>
            <a:off x="3512463" y="854019"/>
            <a:ext cx="1022020" cy="186986"/>
          </a:xfrm>
          <a:prstGeom prst="rect">
            <a:avLst/>
          </a:prstGeom>
        </p:spPr>
      </p:pic>
      <p:pic>
        <p:nvPicPr>
          <p:cNvPr id="31" name="图片 25">
            <a:extLst>
              <a:ext uri="{FF2B5EF4-FFF2-40B4-BE49-F238E27FC236}">
                <a16:creationId xmlns:a16="http://schemas.microsoft.com/office/drawing/2014/main" xmlns="" id="{FC09B120-D0BA-4DCA-8606-914E30FE5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9256" b="4002"/>
          <a:stretch/>
        </p:blipFill>
        <p:spPr>
          <a:xfrm flipH="1">
            <a:off x="7375626" y="865170"/>
            <a:ext cx="1022020" cy="1869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348987" y="484431"/>
            <a:ext cx="3200392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642853" y="1605776"/>
            <a:ext cx="4772722" cy="735980"/>
          </a:xfrm>
          <a:prstGeom prst="flowChartTerminator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2526" y="3245005"/>
            <a:ext cx="3546105" cy="64676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965930" y="3278458"/>
            <a:ext cx="3523785" cy="646771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12" idx="2"/>
            <a:endCxn id="14" idx="0"/>
          </p:cNvCxnSpPr>
          <p:nvPr/>
        </p:nvCxnSpPr>
        <p:spPr>
          <a:xfrm rot="5400000">
            <a:off x="3300773" y="1516563"/>
            <a:ext cx="903249" cy="2553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17" idx="0"/>
          </p:cNvCxnSpPr>
          <p:nvPr/>
        </p:nvCxnSpPr>
        <p:spPr>
          <a:xfrm rot="16200000" flipH="1">
            <a:off x="5910167" y="1460802"/>
            <a:ext cx="936702" cy="26986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215161" y="4902820"/>
            <a:ext cx="2118731" cy="111883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854285" y="4891669"/>
            <a:ext cx="1787910" cy="112999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>
            <a:stCxn id="17" idx="2"/>
            <a:endCxn id="39" idx="0"/>
          </p:cNvCxnSpPr>
          <p:nvPr/>
        </p:nvCxnSpPr>
        <p:spPr>
          <a:xfrm rot="5400000">
            <a:off x="6012380" y="3187376"/>
            <a:ext cx="977591" cy="24532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2"/>
            <a:endCxn id="40" idx="0"/>
          </p:cNvCxnSpPr>
          <p:nvPr/>
        </p:nvCxnSpPr>
        <p:spPr>
          <a:xfrm rot="16200000" flipH="1">
            <a:off x="7254811" y="4398240"/>
            <a:ext cx="966440" cy="204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9556595" y="4887951"/>
            <a:ext cx="1739590" cy="114485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cxnSp>
        <p:nvCxnSpPr>
          <p:cNvPr id="46" name="Straight Arrow Connector 45"/>
          <p:cNvCxnSpPr>
            <a:stCxn id="17" idx="2"/>
            <a:endCxn id="45" idx="0"/>
          </p:cNvCxnSpPr>
          <p:nvPr/>
        </p:nvCxnSpPr>
        <p:spPr>
          <a:xfrm rot="16200000" flipH="1">
            <a:off x="8595745" y="3057306"/>
            <a:ext cx="962722" cy="26985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5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32" grpId="0"/>
      <p:bldP spid="12" grpId="0" animBg="1"/>
      <p:bldP spid="14" grpId="0" animBg="1"/>
      <p:bldP spid="17" grpId="0" animBg="1"/>
      <p:bldP spid="39" grpId="0" animBg="1"/>
      <p:bldP spid="40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5467" y="4202114"/>
            <a:ext cx="274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133167" y="70373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133167" y="70373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4"/>
          <p:cNvGrpSpPr>
            <a:grpSpLocks/>
          </p:cNvGrpSpPr>
          <p:nvPr/>
        </p:nvGrpSpPr>
        <p:grpSpPr bwMode="auto">
          <a:xfrm>
            <a:off x="1748367" y="1476375"/>
            <a:ext cx="7103533" cy="2667000"/>
            <a:chOff x="144" y="1152"/>
            <a:chExt cx="3356" cy="1680"/>
          </a:xfrm>
        </p:grpSpPr>
        <p:grpSp>
          <p:nvGrpSpPr>
            <p:cNvPr id="3" name="Group 180"/>
            <p:cNvGrpSpPr>
              <a:grpSpLocks/>
            </p:cNvGrpSpPr>
            <p:nvPr/>
          </p:nvGrpSpPr>
          <p:grpSpPr bwMode="auto">
            <a:xfrm>
              <a:off x="824" y="1824"/>
              <a:ext cx="2012" cy="336"/>
              <a:chOff x="1604" y="1240"/>
              <a:chExt cx="2012" cy="336"/>
            </a:xfrm>
          </p:grpSpPr>
          <p:sp>
            <p:nvSpPr>
              <p:cNvPr id="49" name="AutoShape 132"/>
              <p:cNvSpPr>
                <a:spLocks noChangeArrowheads="1"/>
              </p:cNvSpPr>
              <p:nvPr/>
            </p:nvSpPr>
            <p:spPr bwMode="auto">
              <a:xfrm>
                <a:off x="1604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AutoShape 133"/>
              <p:cNvSpPr>
                <a:spLocks noChangeArrowheads="1"/>
              </p:cNvSpPr>
              <p:nvPr/>
            </p:nvSpPr>
            <p:spPr bwMode="auto">
              <a:xfrm>
                <a:off x="1940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AutoShape 134"/>
              <p:cNvSpPr>
                <a:spLocks noChangeArrowheads="1"/>
              </p:cNvSpPr>
              <p:nvPr/>
            </p:nvSpPr>
            <p:spPr bwMode="auto">
              <a:xfrm>
                <a:off x="2272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AutoShape 135"/>
              <p:cNvSpPr>
                <a:spLocks noChangeArrowheads="1"/>
              </p:cNvSpPr>
              <p:nvPr/>
            </p:nvSpPr>
            <p:spPr bwMode="auto">
              <a:xfrm>
                <a:off x="2608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AutoShape 136"/>
              <p:cNvSpPr>
                <a:spLocks noChangeArrowheads="1"/>
              </p:cNvSpPr>
              <p:nvPr/>
            </p:nvSpPr>
            <p:spPr bwMode="auto">
              <a:xfrm>
                <a:off x="2944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AutoShape 137"/>
              <p:cNvSpPr>
                <a:spLocks noChangeArrowheads="1"/>
              </p:cNvSpPr>
              <p:nvPr/>
            </p:nvSpPr>
            <p:spPr bwMode="auto">
              <a:xfrm>
                <a:off x="3280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181"/>
            <p:cNvGrpSpPr>
              <a:grpSpLocks/>
            </p:cNvGrpSpPr>
            <p:nvPr/>
          </p:nvGrpSpPr>
          <p:grpSpPr bwMode="auto">
            <a:xfrm>
              <a:off x="480" y="2160"/>
              <a:ext cx="2016" cy="336"/>
              <a:chOff x="1264" y="1576"/>
              <a:chExt cx="2016" cy="336"/>
            </a:xfrm>
          </p:grpSpPr>
          <p:sp>
            <p:nvSpPr>
              <p:cNvPr id="43" name="AutoShape 139"/>
              <p:cNvSpPr>
                <a:spLocks noChangeArrowheads="1"/>
              </p:cNvSpPr>
              <p:nvPr/>
            </p:nvSpPr>
            <p:spPr bwMode="auto">
              <a:xfrm>
                <a:off x="1264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AutoShape 140"/>
              <p:cNvSpPr>
                <a:spLocks noChangeArrowheads="1"/>
              </p:cNvSpPr>
              <p:nvPr/>
            </p:nvSpPr>
            <p:spPr bwMode="auto">
              <a:xfrm>
                <a:off x="1604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AutoShape 141"/>
              <p:cNvSpPr>
                <a:spLocks noChangeArrowheads="1"/>
              </p:cNvSpPr>
              <p:nvPr/>
            </p:nvSpPr>
            <p:spPr bwMode="auto">
              <a:xfrm>
                <a:off x="1940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AutoShape 142"/>
              <p:cNvSpPr>
                <a:spLocks noChangeArrowheads="1"/>
              </p:cNvSpPr>
              <p:nvPr/>
            </p:nvSpPr>
            <p:spPr bwMode="auto">
              <a:xfrm>
                <a:off x="2272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AutoShape 143"/>
              <p:cNvSpPr>
                <a:spLocks noChangeArrowheads="1"/>
              </p:cNvSpPr>
              <p:nvPr/>
            </p:nvSpPr>
            <p:spPr bwMode="auto">
              <a:xfrm>
                <a:off x="2608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AutoShape 144"/>
              <p:cNvSpPr>
                <a:spLocks noChangeArrowheads="1"/>
              </p:cNvSpPr>
              <p:nvPr/>
            </p:nvSpPr>
            <p:spPr bwMode="auto">
              <a:xfrm>
                <a:off x="2944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78"/>
            <p:cNvGrpSpPr>
              <a:grpSpLocks/>
            </p:cNvGrpSpPr>
            <p:nvPr/>
          </p:nvGrpSpPr>
          <p:grpSpPr bwMode="auto">
            <a:xfrm>
              <a:off x="1488" y="1152"/>
              <a:ext cx="2012" cy="336"/>
              <a:chOff x="2268" y="568"/>
              <a:chExt cx="2012" cy="336"/>
            </a:xfrm>
          </p:grpSpPr>
          <p:sp>
            <p:nvSpPr>
              <p:cNvPr id="37" name="AutoShape 123"/>
              <p:cNvSpPr>
                <a:spLocks noChangeArrowheads="1"/>
              </p:cNvSpPr>
              <p:nvPr/>
            </p:nvSpPr>
            <p:spPr bwMode="auto">
              <a:xfrm>
                <a:off x="2268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AutoShape 124"/>
              <p:cNvSpPr>
                <a:spLocks noChangeArrowheads="1"/>
              </p:cNvSpPr>
              <p:nvPr/>
            </p:nvSpPr>
            <p:spPr bwMode="auto">
              <a:xfrm>
                <a:off x="2608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AutoShape 125"/>
              <p:cNvSpPr>
                <a:spLocks noChangeArrowheads="1"/>
              </p:cNvSpPr>
              <p:nvPr/>
            </p:nvSpPr>
            <p:spPr bwMode="auto">
              <a:xfrm>
                <a:off x="2944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AutoShape 160"/>
              <p:cNvSpPr>
                <a:spLocks noChangeArrowheads="1"/>
              </p:cNvSpPr>
              <p:nvPr/>
            </p:nvSpPr>
            <p:spPr bwMode="auto">
              <a:xfrm>
                <a:off x="3272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AutoShape 161"/>
              <p:cNvSpPr>
                <a:spLocks noChangeArrowheads="1"/>
              </p:cNvSpPr>
              <p:nvPr/>
            </p:nvSpPr>
            <p:spPr bwMode="auto">
              <a:xfrm>
                <a:off x="3600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AutoShape 162"/>
              <p:cNvSpPr>
                <a:spLocks noChangeArrowheads="1"/>
              </p:cNvSpPr>
              <p:nvPr/>
            </p:nvSpPr>
            <p:spPr bwMode="auto">
              <a:xfrm>
                <a:off x="3944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79"/>
            <p:cNvGrpSpPr>
              <a:grpSpLocks/>
            </p:cNvGrpSpPr>
            <p:nvPr/>
          </p:nvGrpSpPr>
          <p:grpSpPr bwMode="auto">
            <a:xfrm>
              <a:off x="1156" y="1488"/>
              <a:ext cx="2016" cy="336"/>
              <a:chOff x="1932" y="904"/>
              <a:chExt cx="2016" cy="336"/>
            </a:xfrm>
          </p:grpSpPr>
          <p:sp>
            <p:nvSpPr>
              <p:cNvPr id="28" name="AutoShape 126"/>
              <p:cNvSpPr>
                <a:spLocks noChangeArrowheads="1"/>
              </p:cNvSpPr>
              <p:nvPr/>
            </p:nvSpPr>
            <p:spPr bwMode="auto">
              <a:xfrm>
                <a:off x="1932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AutoShape 127"/>
              <p:cNvSpPr>
                <a:spLocks noChangeArrowheads="1"/>
              </p:cNvSpPr>
              <p:nvPr/>
            </p:nvSpPr>
            <p:spPr bwMode="auto">
              <a:xfrm>
                <a:off x="2268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utoShape 128"/>
              <p:cNvSpPr>
                <a:spLocks noChangeArrowheads="1"/>
              </p:cNvSpPr>
              <p:nvPr/>
            </p:nvSpPr>
            <p:spPr bwMode="auto">
              <a:xfrm>
                <a:off x="2608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AutoShape 129"/>
              <p:cNvSpPr>
                <a:spLocks noChangeArrowheads="1"/>
              </p:cNvSpPr>
              <p:nvPr/>
            </p:nvSpPr>
            <p:spPr bwMode="auto">
              <a:xfrm>
                <a:off x="2944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AutoShape 130"/>
              <p:cNvSpPr>
                <a:spLocks noChangeArrowheads="1"/>
              </p:cNvSpPr>
              <p:nvPr/>
            </p:nvSpPr>
            <p:spPr bwMode="auto">
              <a:xfrm>
                <a:off x="3276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AutoShape 131"/>
              <p:cNvSpPr>
                <a:spLocks noChangeArrowheads="1"/>
              </p:cNvSpPr>
              <p:nvPr/>
            </p:nvSpPr>
            <p:spPr bwMode="auto">
              <a:xfrm>
                <a:off x="3612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82"/>
            <p:cNvGrpSpPr>
              <a:grpSpLocks/>
            </p:cNvGrpSpPr>
            <p:nvPr/>
          </p:nvGrpSpPr>
          <p:grpSpPr bwMode="auto">
            <a:xfrm>
              <a:off x="144" y="2496"/>
              <a:ext cx="2020" cy="336"/>
              <a:chOff x="924" y="1912"/>
              <a:chExt cx="2020" cy="336"/>
            </a:xfrm>
          </p:grpSpPr>
          <p:sp>
            <p:nvSpPr>
              <p:cNvPr id="22" name="AutoShape 147"/>
              <p:cNvSpPr>
                <a:spLocks noChangeArrowheads="1"/>
              </p:cNvSpPr>
              <p:nvPr/>
            </p:nvSpPr>
            <p:spPr bwMode="auto">
              <a:xfrm>
                <a:off x="1604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AutoShape 148"/>
              <p:cNvSpPr>
                <a:spLocks noChangeArrowheads="1"/>
              </p:cNvSpPr>
              <p:nvPr/>
            </p:nvSpPr>
            <p:spPr bwMode="auto">
              <a:xfrm>
                <a:off x="1936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AutoShape 149"/>
              <p:cNvSpPr>
                <a:spLocks noChangeArrowheads="1"/>
              </p:cNvSpPr>
              <p:nvPr/>
            </p:nvSpPr>
            <p:spPr bwMode="auto">
              <a:xfrm>
                <a:off x="2272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AutoShape 150"/>
              <p:cNvSpPr>
                <a:spLocks noChangeArrowheads="1"/>
              </p:cNvSpPr>
              <p:nvPr/>
            </p:nvSpPr>
            <p:spPr bwMode="auto">
              <a:xfrm>
                <a:off x="2608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AutoShape 169"/>
              <p:cNvSpPr>
                <a:spLocks noChangeArrowheads="1"/>
              </p:cNvSpPr>
              <p:nvPr/>
            </p:nvSpPr>
            <p:spPr bwMode="auto">
              <a:xfrm>
                <a:off x="924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AutoShape 170"/>
              <p:cNvSpPr>
                <a:spLocks noChangeArrowheads="1"/>
              </p:cNvSpPr>
              <p:nvPr/>
            </p:nvSpPr>
            <p:spPr bwMode="auto">
              <a:xfrm>
                <a:off x="1264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5" name="Oval 173" descr="Brown marble"/>
          <p:cNvSpPr>
            <a:spLocks noChangeArrowheads="1"/>
          </p:cNvSpPr>
          <p:nvPr/>
        </p:nvSpPr>
        <p:spPr bwMode="auto">
          <a:xfrm>
            <a:off x="3810000" y="14478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" name="Oval 174" descr="Brown marble"/>
          <p:cNvSpPr>
            <a:spLocks noChangeArrowheads="1"/>
          </p:cNvSpPr>
          <p:nvPr/>
        </p:nvSpPr>
        <p:spPr bwMode="auto">
          <a:xfrm>
            <a:off x="3081867" y="19939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7" name="Oval 175" descr="Brown marble"/>
          <p:cNvSpPr>
            <a:spLocks noChangeArrowheads="1"/>
          </p:cNvSpPr>
          <p:nvPr/>
        </p:nvSpPr>
        <p:spPr bwMode="auto">
          <a:xfrm>
            <a:off x="2387600" y="25273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8" name="Oval 176" descr="Brown marble"/>
          <p:cNvSpPr>
            <a:spLocks noChangeArrowheads="1"/>
          </p:cNvSpPr>
          <p:nvPr/>
        </p:nvSpPr>
        <p:spPr bwMode="auto">
          <a:xfrm>
            <a:off x="1659467" y="30607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9" name="Oval 177" descr="Brown marble"/>
          <p:cNvSpPr>
            <a:spLocks noChangeArrowheads="1"/>
          </p:cNvSpPr>
          <p:nvPr/>
        </p:nvSpPr>
        <p:spPr bwMode="auto">
          <a:xfrm>
            <a:off x="948267" y="35941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8" name="Group 224"/>
          <p:cNvGrpSpPr>
            <a:grpSpLocks/>
          </p:cNvGrpSpPr>
          <p:nvPr/>
        </p:nvGrpSpPr>
        <p:grpSpPr bwMode="auto">
          <a:xfrm>
            <a:off x="4580467" y="1460500"/>
            <a:ext cx="4258733" cy="533400"/>
            <a:chOff x="2356" y="2160"/>
            <a:chExt cx="2012" cy="336"/>
          </a:xfrm>
        </p:grpSpPr>
        <p:sp>
          <p:nvSpPr>
            <p:cNvPr id="61" name="AutoShape 225"/>
            <p:cNvSpPr>
              <a:spLocks noChangeArrowheads="1"/>
            </p:cNvSpPr>
            <p:nvPr/>
          </p:nvSpPr>
          <p:spPr bwMode="auto">
            <a:xfrm>
              <a:off x="235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62" name="AutoShape 226"/>
            <p:cNvSpPr>
              <a:spLocks noChangeArrowheads="1"/>
            </p:cNvSpPr>
            <p:nvPr/>
          </p:nvSpPr>
          <p:spPr bwMode="auto">
            <a:xfrm>
              <a:off x="2688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63" name="AutoShape 227"/>
            <p:cNvSpPr>
              <a:spLocks noChangeArrowheads="1"/>
            </p:cNvSpPr>
            <p:nvPr/>
          </p:nvSpPr>
          <p:spPr bwMode="auto">
            <a:xfrm>
              <a:off x="3024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Ạ</a:t>
              </a:r>
            </a:p>
          </p:txBody>
        </p:sp>
        <p:sp>
          <p:nvSpPr>
            <p:cNvPr id="64" name="AutoShape 228"/>
            <p:cNvSpPr>
              <a:spLocks noChangeArrowheads="1"/>
            </p:cNvSpPr>
            <p:nvPr/>
          </p:nvSpPr>
          <p:spPr bwMode="auto">
            <a:xfrm>
              <a:off x="3360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65" name="AutoShape 229"/>
            <p:cNvSpPr>
              <a:spLocks noChangeArrowheads="1"/>
            </p:cNvSpPr>
            <p:nvPr/>
          </p:nvSpPr>
          <p:spPr bwMode="auto">
            <a:xfrm>
              <a:off x="369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66" name="AutoShape 230"/>
            <p:cNvSpPr>
              <a:spLocks noChangeArrowheads="1"/>
            </p:cNvSpPr>
            <p:nvPr/>
          </p:nvSpPr>
          <p:spPr bwMode="auto">
            <a:xfrm>
              <a:off x="4032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9" name="Group 238"/>
          <p:cNvGrpSpPr>
            <a:grpSpLocks/>
          </p:cNvGrpSpPr>
          <p:nvPr/>
        </p:nvGrpSpPr>
        <p:grpSpPr bwMode="auto">
          <a:xfrm>
            <a:off x="3860800" y="1981200"/>
            <a:ext cx="4267200" cy="533400"/>
            <a:chOff x="1680" y="2832"/>
            <a:chExt cx="2016" cy="336"/>
          </a:xfrm>
        </p:grpSpPr>
        <p:sp>
          <p:nvSpPr>
            <p:cNvPr id="68" name="AutoShape 239"/>
            <p:cNvSpPr>
              <a:spLocks noChangeArrowheads="1"/>
            </p:cNvSpPr>
            <p:nvPr/>
          </p:nvSpPr>
          <p:spPr bwMode="auto">
            <a:xfrm>
              <a:off x="1680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69" name="AutoShape 240"/>
            <p:cNvSpPr>
              <a:spLocks noChangeArrowheads="1"/>
            </p:cNvSpPr>
            <p:nvPr/>
          </p:nvSpPr>
          <p:spPr bwMode="auto">
            <a:xfrm>
              <a:off x="2020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Ồ</a:t>
              </a:r>
            </a:p>
          </p:txBody>
        </p:sp>
        <p:sp>
          <p:nvSpPr>
            <p:cNvPr id="70" name="AutoShape 241"/>
            <p:cNvSpPr>
              <a:spLocks noChangeArrowheads="1"/>
            </p:cNvSpPr>
            <p:nvPr/>
          </p:nvSpPr>
          <p:spPr bwMode="auto">
            <a:xfrm>
              <a:off x="2356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71" name="AutoShape 242"/>
            <p:cNvSpPr>
              <a:spLocks noChangeArrowheads="1"/>
            </p:cNvSpPr>
            <p:nvPr/>
          </p:nvSpPr>
          <p:spPr bwMode="auto">
            <a:xfrm>
              <a:off x="2688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72" name="AutoShape 243"/>
            <p:cNvSpPr>
              <a:spLocks noChangeArrowheads="1"/>
            </p:cNvSpPr>
            <p:nvPr/>
          </p:nvSpPr>
          <p:spPr bwMode="auto">
            <a:xfrm>
              <a:off x="3024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73" name="AutoShape 244"/>
            <p:cNvSpPr>
              <a:spLocks noChangeArrowheads="1"/>
            </p:cNvSpPr>
            <p:nvPr/>
          </p:nvSpPr>
          <p:spPr bwMode="auto">
            <a:xfrm>
              <a:off x="3360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10" name="Group 248"/>
          <p:cNvGrpSpPr>
            <a:grpSpLocks/>
          </p:cNvGrpSpPr>
          <p:nvPr/>
        </p:nvGrpSpPr>
        <p:grpSpPr bwMode="auto">
          <a:xfrm>
            <a:off x="3166534" y="2540000"/>
            <a:ext cx="4258733" cy="533400"/>
            <a:chOff x="2356" y="2160"/>
            <a:chExt cx="2012" cy="336"/>
          </a:xfrm>
        </p:grpSpPr>
        <p:sp>
          <p:nvSpPr>
            <p:cNvPr id="78" name="AutoShape 249"/>
            <p:cNvSpPr>
              <a:spLocks noChangeArrowheads="1"/>
            </p:cNvSpPr>
            <p:nvPr/>
          </p:nvSpPr>
          <p:spPr bwMode="auto">
            <a:xfrm>
              <a:off x="235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79" name="AutoShape 250"/>
            <p:cNvSpPr>
              <a:spLocks noChangeArrowheads="1"/>
            </p:cNvSpPr>
            <p:nvPr/>
          </p:nvSpPr>
          <p:spPr bwMode="auto">
            <a:xfrm>
              <a:off x="2688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Ó</a:t>
              </a:r>
            </a:p>
          </p:txBody>
        </p:sp>
        <p:sp>
          <p:nvSpPr>
            <p:cNvPr id="80" name="AutoShape 251"/>
            <p:cNvSpPr>
              <a:spLocks noChangeArrowheads="1"/>
            </p:cNvSpPr>
            <p:nvPr/>
          </p:nvSpPr>
          <p:spPr bwMode="auto">
            <a:xfrm>
              <a:off x="3024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1" name="AutoShape 252"/>
            <p:cNvSpPr>
              <a:spLocks noChangeArrowheads="1"/>
            </p:cNvSpPr>
            <p:nvPr/>
          </p:nvSpPr>
          <p:spPr bwMode="auto">
            <a:xfrm>
              <a:off x="3360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82" name="AutoShape 253"/>
            <p:cNvSpPr>
              <a:spLocks noChangeArrowheads="1"/>
            </p:cNvSpPr>
            <p:nvPr/>
          </p:nvSpPr>
          <p:spPr bwMode="auto">
            <a:xfrm>
              <a:off x="369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</a:t>
              </a:r>
            </a:p>
          </p:txBody>
        </p:sp>
        <p:sp>
          <p:nvSpPr>
            <p:cNvPr id="83" name="AutoShape 254"/>
            <p:cNvSpPr>
              <a:spLocks noChangeArrowheads="1"/>
            </p:cNvSpPr>
            <p:nvPr/>
          </p:nvSpPr>
          <p:spPr bwMode="auto">
            <a:xfrm>
              <a:off x="4032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2472267" y="3060700"/>
            <a:ext cx="4258733" cy="533400"/>
            <a:chOff x="2356" y="2160"/>
            <a:chExt cx="2012" cy="336"/>
          </a:xfrm>
        </p:grpSpPr>
        <p:sp>
          <p:nvSpPr>
            <p:cNvPr id="85" name="AutoShape 256"/>
            <p:cNvSpPr>
              <a:spLocks noChangeArrowheads="1"/>
            </p:cNvSpPr>
            <p:nvPr/>
          </p:nvSpPr>
          <p:spPr bwMode="auto">
            <a:xfrm>
              <a:off x="235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86" name="AutoShape 257"/>
            <p:cNvSpPr>
              <a:spLocks noChangeArrowheads="1"/>
            </p:cNvSpPr>
            <p:nvPr/>
          </p:nvSpPr>
          <p:spPr bwMode="auto">
            <a:xfrm>
              <a:off x="2688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7" name="AutoShape 258"/>
            <p:cNvSpPr>
              <a:spLocks noChangeArrowheads="1"/>
            </p:cNvSpPr>
            <p:nvPr/>
          </p:nvSpPr>
          <p:spPr bwMode="auto">
            <a:xfrm>
              <a:off x="3024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Ệ</a:t>
              </a:r>
            </a:p>
          </p:txBody>
        </p:sp>
        <p:sp>
          <p:nvSpPr>
            <p:cNvPr id="88" name="AutoShape 259"/>
            <p:cNvSpPr>
              <a:spLocks noChangeArrowheads="1"/>
            </p:cNvSpPr>
            <p:nvPr/>
          </p:nvSpPr>
          <p:spPr bwMode="auto">
            <a:xfrm>
              <a:off x="3360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89" name="AutoShape 260"/>
            <p:cNvSpPr>
              <a:spLocks noChangeArrowheads="1"/>
            </p:cNvSpPr>
            <p:nvPr/>
          </p:nvSpPr>
          <p:spPr bwMode="auto">
            <a:xfrm>
              <a:off x="369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90" name="AutoShape 261"/>
            <p:cNvSpPr>
              <a:spLocks noChangeArrowheads="1"/>
            </p:cNvSpPr>
            <p:nvPr/>
          </p:nvSpPr>
          <p:spPr bwMode="auto">
            <a:xfrm>
              <a:off x="4032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12" name="Group 269"/>
          <p:cNvGrpSpPr>
            <a:grpSpLocks/>
          </p:cNvGrpSpPr>
          <p:nvPr/>
        </p:nvGrpSpPr>
        <p:grpSpPr bwMode="auto">
          <a:xfrm>
            <a:off x="1761067" y="3606800"/>
            <a:ext cx="4258733" cy="533400"/>
            <a:chOff x="2356" y="2160"/>
            <a:chExt cx="2012" cy="336"/>
          </a:xfrm>
        </p:grpSpPr>
        <p:sp>
          <p:nvSpPr>
            <p:cNvPr id="92" name="AutoShape 270"/>
            <p:cNvSpPr>
              <a:spLocks noChangeArrowheads="1"/>
            </p:cNvSpPr>
            <p:nvPr/>
          </p:nvSpPr>
          <p:spPr bwMode="auto">
            <a:xfrm>
              <a:off x="235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93" name="AutoShape 271"/>
            <p:cNvSpPr>
              <a:spLocks noChangeArrowheads="1"/>
            </p:cNvSpPr>
            <p:nvPr/>
          </p:nvSpPr>
          <p:spPr bwMode="auto">
            <a:xfrm>
              <a:off x="2688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Ồ</a:t>
              </a:r>
            </a:p>
          </p:txBody>
        </p:sp>
        <p:sp>
          <p:nvSpPr>
            <p:cNvPr id="94" name="AutoShape 272"/>
            <p:cNvSpPr>
              <a:spLocks noChangeArrowheads="1"/>
            </p:cNvSpPr>
            <p:nvPr/>
          </p:nvSpPr>
          <p:spPr bwMode="auto">
            <a:xfrm>
              <a:off x="3024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95" name="AutoShape 273"/>
            <p:cNvSpPr>
              <a:spLocks noChangeArrowheads="1"/>
            </p:cNvSpPr>
            <p:nvPr/>
          </p:nvSpPr>
          <p:spPr bwMode="auto">
            <a:xfrm>
              <a:off x="3360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96" name="AutoShape 274"/>
            <p:cNvSpPr>
              <a:spLocks noChangeArrowheads="1"/>
            </p:cNvSpPr>
            <p:nvPr/>
          </p:nvSpPr>
          <p:spPr bwMode="auto">
            <a:xfrm>
              <a:off x="369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97" name="AutoShape 275"/>
            <p:cNvSpPr>
              <a:spLocks noChangeArrowheads="1"/>
            </p:cNvSpPr>
            <p:nvPr/>
          </p:nvSpPr>
          <p:spPr bwMode="auto">
            <a:xfrm>
              <a:off x="4032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sp>
        <p:nvSpPr>
          <p:cNvPr id="98" name="AutoShape 276" descr="Stationery"/>
          <p:cNvSpPr>
            <a:spLocks noChangeArrowheads="1"/>
          </p:cNvSpPr>
          <p:nvPr/>
        </p:nvSpPr>
        <p:spPr bwMode="auto">
          <a:xfrm>
            <a:off x="1303867" y="4484553"/>
            <a:ext cx="9288966" cy="2085277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marL="342900" indent="-342900" algn="ctr"/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Lối 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chơi chữ nào được sử dụng trong câu đố sau? </a:t>
            </a:r>
          </a:p>
          <a:p>
            <a:pPr marL="342900" indent="-342900"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 cây xanh xanh</a:t>
            </a:r>
          </a:p>
          <a:p>
            <a:pPr marL="342900" indent="-342900"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 lá cũng xanh</a:t>
            </a:r>
          </a:p>
          <a:p>
            <a:pPr marL="342900" indent="-342900"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bông trên cành</a:t>
            </a:r>
          </a:p>
          <a:p>
            <a:pPr marL="342900" indent="-342900"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trái cận mây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(là cây gì?)</a:t>
            </a:r>
            <a:endParaRPr lang="en-US" alt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alt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</p:txBody>
      </p:sp>
      <p:sp>
        <p:nvSpPr>
          <p:cNvPr id="99" name="AutoShape 277" descr="Stationery"/>
          <p:cNvSpPr>
            <a:spLocks noChangeArrowheads="1"/>
          </p:cNvSpPr>
          <p:nvPr/>
        </p:nvSpPr>
        <p:spPr bwMode="auto">
          <a:xfrm>
            <a:off x="1447121" y="4613665"/>
            <a:ext cx="9099395" cy="1804639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Lối chơi chữ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nào được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sử dụng trong câu sau: 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Kiến bò đĩa thịt, đĩa thịt bò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AutoShape 278" descr="Stationery"/>
          <p:cNvSpPr>
            <a:spLocks noChangeArrowheads="1"/>
          </p:cNvSpPr>
          <p:nvPr/>
        </p:nvSpPr>
        <p:spPr bwMode="auto">
          <a:xfrm>
            <a:off x="1460810" y="4721234"/>
            <a:ext cx="9054790" cy="18288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Lối chơi chữ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nào được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sử dụngtrong câu thơ sau: 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Chữ tài liền với chữ tai một vần</a:t>
            </a:r>
          </a:p>
          <a:p>
            <a:pPr marL="342900" indent="-342900" algn="ctr"/>
            <a:r>
              <a:rPr lang="en-US" altLang="zh-CN" sz="3200" i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           (Nguyễn Du)</a:t>
            </a:r>
            <a:endParaRPr lang="en-US" alt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AutoShape 279" descr="Stationery"/>
          <p:cNvSpPr>
            <a:spLocks noChangeArrowheads="1"/>
          </p:cNvSpPr>
          <p:nvPr/>
        </p:nvSpPr>
        <p:spPr bwMode="auto">
          <a:xfrm>
            <a:off x="1339623" y="4781551"/>
            <a:ext cx="9043639" cy="18288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Lối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chơi chữ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nào được sử dụng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 câu sau: 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 Cẩm cầm cái chổi chọc chú chuột chù chết cứng....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AutoShape 280" descr="Stationery"/>
          <p:cNvSpPr>
            <a:spLocks noChangeArrowheads="1"/>
          </p:cNvSpPr>
          <p:nvPr/>
        </p:nvSpPr>
        <p:spPr bwMode="auto">
          <a:xfrm>
            <a:off x="1640198" y="4763158"/>
            <a:ext cx="9010186" cy="18288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Lối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chơi chữ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nào được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sử dụng trong câu thơ sau: 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Nhớ nước đau lòng con quốc quốc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Thương nhà mỏi miệng cái gia gia…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WordArt 282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93472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20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3200" kern="10" spc="-36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24919" y="1010132"/>
            <a:ext cx="8402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chi?</a:t>
            </a:r>
          </a:p>
        </p:txBody>
      </p:sp>
      <p:pic>
        <p:nvPicPr>
          <p:cNvPr id="17" name="Picture 16" descr="—Pngtree—colorful question mark_13030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9" y="763137"/>
            <a:ext cx="1836761" cy="1836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6590" y="3973971"/>
            <a:ext cx="6484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42" name="AutoShape 2" descr="Káº¿t quáº£ hÃ¬nh áº£nh cho con dao hoáº¡t h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Káº¿t quáº£ hÃ¬nh áº£nh cho con dao hoáº¡t h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gifs-animados-cuchillos-2121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414" y="3493827"/>
            <a:ext cx="2758406" cy="24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56678" y="1010132"/>
            <a:ext cx="8962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  <p:pic>
        <p:nvPicPr>
          <p:cNvPr id="17" name="Picture 16" descr="—Pngtree—colorful question mark_13030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9" y="763137"/>
            <a:ext cx="1836761" cy="1836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048" y="4205988"/>
            <a:ext cx="5486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42" name="AutoShape 2" descr="Káº¿t quáº£ hÃ¬nh áº£nh cho con dao hoáº¡t h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Káº¿t quáº£ hÃ¬nh áº£nh cho con dao hoáº¡t h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—Pngtree—a horse_2087349.png"/>
          <p:cNvPicPr>
            <a:picLocks noChangeAspect="1"/>
          </p:cNvPicPr>
          <p:nvPr/>
        </p:nvPicPr>
        <p:blipFill>
          <a:blip r:embed="rId4"/>
          <a:srcRect t="16324" b="18377"/>
          <a:stretch>
            <a:fillRect/>
          </a:stretch>
        </p:blipFill>
        <p:spPr>
          <a:xfrm flipH="1">
            <a:off x="6555474" y="3248167"/>
            <a:ext cx="5636526" cy="31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29382" y="1364974"/>
            <a:ext cx="896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rớt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 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  <p:pic>
        <p:nvPicPr>
          <p:cNvPr id="17" name="Picture 16" descr="—Pngtree—colorful question mark_13030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9" y="763137"/>
            <a:ext cx="1836761" cy="1836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048" y="4205988"/>
            <a:ext cx="6509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42" name="AutoShape 2" descr="Káº¿t quáº£ hÃ¬nh áº£nh cho con dao hoáº¡t h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Káº¿t quáº£ hÃ¬nh áº£nh cho con dao hoáº¡t h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38" name="AutoShape 2" descr="Káº¿t quáº£ hÃ¬nh áº£nh cho mo c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24919" y="1010132"/>
            <a:ext cx="7761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  <p:pic>
        <p:nvPicPr>
          <p:cNvPr id="17" name="Picture 16" descr="—Pngtree—colorful question mark_13030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9" y="763137"/>
            <a:ext cx="1836761" cy="18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7385" y="4165039"/>
            <a:ext cx="7761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thui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014" y="0"/>
            <a:ext cx="118083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em lòng dạ đổi thay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Cốm này bị mốc, hồng này long tai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Hỡi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thắt lưng bao xanh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về làm cốm với anh thì về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Cốm </a:t>
            </a:r>
            <a:r>
              <a:rPr 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Vòng, gạo tám Mễ Trì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 Bần, húng Láng có gì ngon hơn</a:t>
            </a:r>
            <a:r>
              <a:rPr lang="vi-VN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thổi mùa thu hương cốm mới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 nhớ những ngày thu đã xa 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 chớm lạnh trong lòng Hà Nội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phố dài xao xác hơi </a:t>
            </a:r>
            <a:r>
              <a:rPr lang="vi-VN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 đàn cò trắng kia ơi!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 nghe ta hát những lời nầy không?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 câu đẹp cốm tươi hồng,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 câu nên vợ nên chồng, </a:t>
            </a:r>
            <a:r>
              <a:rPr lang="vi-VN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 </a:t>
            </a:r>
            <a:r>
              <a:rPr lang="vi-VN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ơi!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vi-VN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ba vốn bốn lời</a:t>
            </a:r>
            <a:endParaRPr lang="vi-VN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nghề làm cốm cho đời ngọt thơm</a:t>
            </a:r>
            <a:r>
              <a:rPr lang="vi-VN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7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D6AD2537-6129-45D2-B428-4BAACFF5638C}"/>
              </a:ext>
            </a:extLst>
          </p:cNvPr>
          <p:cNvGrpSpPr/>
          <p:nvPr/>
        </p:nvGrpSpPr>
        <p:grpSpPr>
          <a:xfrm>
            <a:off x="5032158" y="1528763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D8A1A66-1C81-43D8-8759-51004D09E4F6}"/>
              </a:ext>
            </a:extLst>
          </p:cNvPr>
          <p:cNvSpPr/>
          <p:nvPr/>
        </p:nvSpPr>
        <p:spPr>
          <a:xfrm>
            <a:off x="5367457" y="1955261"/>
            <a:ext cx="145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8000" b="1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III.</a:t>
            </a:r>
            <a:endParaRPr lang="zh-CN" altLang="en-US" sz="4000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B1E771C-6335-46B8-8407-5C19179C9F5A}"/>
              </a:ext>
            </a:extLst>
          </p:cNvPr>
          <p:cNvSpPr/>
          <p:nvPr/>
        </p:nvSpPr>
        <p:spPr>
          <a:xfrm>
            <a:off x="4417854" y="4141020"/>
            <a:ext cx="32399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Luyện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tập</a:t>
            </a:r>
            <a:endParaRPr lang="zh-CN" altLang="en-US" sz="6000" i="1" dirty="0">
              <a:ln w="3175"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造字工房悦黑演示版纤细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73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3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17395" y="514066"/>
            <a:ext cx="10812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1/165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0628" y="1878103"/>
            <a:ext cx="5820930" cy="462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 phải liu điu vẫn giống nhà,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 đầu biếng học chẳng ai tha.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hổ lửa đau lòng mẹ,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Nay thét mai gầm rát cổ cha.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Ráo mép chỉ quen tuồng nói dối,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Lằn lưng cam chịu dấu roi tra.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nay Trâu Lỗ chăm nghề học, 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Kẻo hổ mang danh tiếng thế gia.</a:t>
            </a:r>
          </a:p>
          <a:p>
            <a:pPr algn="r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(Lê Quý Đôn)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35" y="1940313"/>
            <a:ext cx="1148575" cy="43675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83740" y="2932771"/>
            <a:ext cx="1162383" cy="4683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64874" y="2443975"/>
            <a:ext cx="774390" cy="46649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55059" y="3453163"/>
            <a:ext cx="1436029" cy="51667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9918" y="4443761"/>
            <a:ext cx="701288" cy="45162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50053" y="5449230"/>
            <a:ext cx="1449660" cy="4832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3811" y="3947531"/>
            <a:ext cx="706243" cy="41259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—Pngtree—snake_22828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8313" y="3936382"/>
            <a:ext cx="2302613" cy="3256155"/>
          </a:xfrm>
          <a:prstGeom prst="rect">
            <a:avLst/>
          </a:prstGeom>
        </p:spPr>
      </p:pic>
      <p:sp>
        <p:nvSpPr>
          <p:cNvPr id="39" name="Right Brace 38"/>
          <p:cNvSpPr/>
          <p:nvPr/>
        </p:nvSpPr>
        <p:spPr>
          <a:xfrm>
            <a:off x="7092179" y="1873405"/>
            <a:ext cx="869795" cy="451624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050178" y="2910467"/>
            <a:ext cx="37988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Dùng từ gần nghĩa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81640" y="3654864"/>
            <a:ext cx="3464348" cy="56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loài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rắn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5220" y="4895385"/>
            <a:ext cx="1436029" cy="51667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09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/>
      <p:bldP spid="41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80628" y="1878103"/>
            <a:ext cx="5820930" cy="462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 phải liu điu vẫn giống nhà,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 đầu biếng học chẳng ai tha.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hổ lửa đau lòng mẹ,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Nay thét mai gầm rát cổ cha.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Ráo mép chỉ quen tuồng nói dối,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Lằn lưng cam chịu dấu roi tra.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nay Trâu Lỗ chăm nghề học, </a:t>
            </a:r>
          </a:p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Kẻo hổ mang danh tiếng thế gia.</a:t>
            </a:r>
          </a:p>
          <a:p>
            <a:pPr algn="r">
              <a:lnSpc>
                <a:spcPct val="110000"/>
              </a:lnSpc>
            </a:pP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(Lê Quý Đôn)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7092179" y="1873405"/>
            <a:ext cx="869795" cy="451624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170384" y="4356679"/>
            <a:ext cx="3464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Dùng từ đồng âm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81640" y="2493326"/>
            <a:ext cx="34643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“Trâu Lỗ”: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Tên một loài rắn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Tên nước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5220" y="4895385"/>
            <a:ext cx="1436029" cy="51667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62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395" y="514066"/>
            <a:ext cx="10812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2/165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795" y="2337611"/>
            <a:ext cx="10812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thịt, mỡ, dò, nem, chả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9795" y="3483239"/>
            <a:ext cx="10812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Nứa, tre, trúc, hóp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9795" y="4749735"/>
            <a:ext cx="10812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Dùng từ gần nghĩa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395" y="514066"/>
            <a:ext cx="10812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4/166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395" y="1739478"/>
            <a:ext cx="10812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/>
              <a:t> - Lối chơi </a:t>
            </a:r>
            <a:r>
              <a:rPr lang="vi-VN" sz="3200" dirty="0" smtClean="0"/>
              <a:t>chữ: </a:t>
            </a:r>
            <a:r>
              <a:rPr lang="en-US" sz="3200" i="1" dirty="0" smtClean="0">
                <a:solidFill>
                  <a:srgbClr val="FF0000"/>
                </a:solidFill>
              </a:rPr>
              <a:t>gói cam – cam lai </a:t>
            </a:r>
          </a:p>
          <a:p>
            <a:pPr algn="just"/>
            <a:r>
              <a:rPr lang="en-US" sz="3200" i="1" dirty="0" smtClean="0"/>
              <a:t>=&gt; </a:t>
            </a:r>
            <a:r>
              <a:rPr lang="en-US" sz="3200" dirty="0"/>
              <a:t>S</a:t>
            </a:r>
            <a:r>
              <a:rPr lang="vi-VN" sz="3200" dirty="0" smtClean="0"/>
              <a:t>ử </a:t>
            </a:r>
            <a:r>
              <a:rPr lang="vi-VN" sz="3200" dirty="0"/>
              <a:t>dụng từ đồng âm </a:t>
            </a:r>
            <a:r>
              <a:rPr lang="en-US" sz="3200" dirty="0"/>
              <a:t>(</a:t>
            </a:r>
            <a:r>
              <a:rPr lang="vi-VN" sz="3200" dirty="0" smtClean="0"/>
              <a:t>Đồng </a:t>
            </a:r>
            <a:r>
              <a:rPr lang="vi-VN" sz="3200" dirty="0"/>
              <a:t>âm giữa từ thuần Việt và từ Hán </a:t>
            </a:r>
            <a:r>
              <a:rPr lang="vi-VN" sz="3200" dirty="0" smtClean="0"/>
              <a:t>Việt</a:t>
            </a:r>
            <a:r>
              <a:rPr lang="en-US" sz="3200" dirty="0" smtClean="0"/>
              <a:t>)</a:t>
            </a:r>
            <a:endParaRPr lang="vi-VN" sz="3200" dirty="0"/>
          </a:p>
          <a:p>
            <a:pPr algn="just"/>
            <a:r>
              <a:rPr lang="vi-VN" sz="3200" dirty="0"/>
              <a:t> </a:t>
            </a:r>
            <a:r>
              <a:rPr lang="en-US" sz="3200" dirty="0" smtClean="0"/>
              <a:t>- </a:t>
            </a:r>
            <a:r>
              <a:rPr lang="vi-VN" sz="3200" dirty="0" smtClean="0"/>
              <a:t>Xuất </a:t>
            </a:r>
            <a:r>
              <a:rPr lang="vi-VN" sz="3200" dirty="0"/>
              <a:t>phát </a:t>
            </a:r>
            <a:r>
              <a:rPr lang="vi-VN" sz="3200" dirty="0" smtClean="0"/>
              <a:t>từ</a:t>
            </a:r>
            <a:r>
              <a:rPr lang="en-US" sz="3200" dirty="0" smtClean="0"/>
              <a:t> </a:t>
            </a:r>
            <a:r>
              <a:rPr lang="en-US" sz="3200" dirty="0"/>
              <a:t>t</a:t>
            </a:r>
            <a:r>
              <a:rPr lang="vi-VN" sz="3200" dirty="0" smtClean="0"/>
              <a:t>hành ngữ: </a:t>
            </a:r>
            <a:r>
              <a:rPr lang="vi-VN" sz="3200" i="1" dirty="0">
                <a:solidFill>
                  <a:srgbClr val="FF0000"/>
                </a:solidFill>
              </a:rPr>
              <a:t>khổ tận cam lai</a:t>
            </a:r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vi-VN" sz="3200" dirty="0"/>
              <a:t>(hết khổ đến sướng).</a:t>
            </a:r>
          </a:p>
        </p:txBody>
      </p:sp>
    </p:spTree>
    <p:extLst>
      <p:ext uri="{BB962C8B-B14F-4D97-AF65-F5344CB8AC3E}">
        <p14:creationId xmlns:p14="http://schemas.microsoft.com/office/powerpoint/2010/main" val="88514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4"/>
          <p:cNvGraphicFramePr>
            <a:graphicFrameLocks noChangeAspect="1"/>
          </p:cNvGraphicFramePr>
          <p:nvPr/>
        </p:nvGraphicFramePr>
        <p:xfrm>
          <a:off x="0" y="-900753"/>
          <a:ext cx="12156974" cy="861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3" imgW="2218767" imgH="1664362" progId="PowerPoint.Slide.12">
                  <p:embed/>
                </p:oleObj>
              </mc:Choice>
              <mc:Fallback>
                <p:oleObj name="Slide" r:id="rId3" imgW="2218767" imgH="1664362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900753"/>
                        <a:ext cx="12156974" cy="861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76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50125" y="2133603"/>
            <a:ext cx="1198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/>
              </a:rPr>
              <a:t>Học 2 ghi nhớ (</a:t>
            </a:r>
            <a:r>
              <a:rPr lang="en-US" sz="4000" dirty="0" smtClean="0">
                <a:solidFill>
                  <a:prstClr val="black"/>
                </a:solidFill>
                <a:latin typeface="Arial"/>
              </a:rPr>
              <a:t>SGK/164,165)</a:t>
            </a:r>
            <a:endParaRPr lang="en-US" sz="40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8280" y="457200"/>
            <a:ext cx="1198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4800" b="1" dirty="0" smtClean="0">
                <a:solidFill>
                  <a:srgbClr val="F30303"/>
                </a:solidFill>
                <a:latin typeface="Arial"/>
              </a:rPr>
              <a:t>DẶN </a:t>
            </a:r>
            <a:r>
              <a:rPr lang="nl-NL" sz="4800" b="1" dirty="0">
                <a:solidFill>
                  <a:srgbClr val="F30303"/>
                </a:solidFill>
                <a:latin typeface="Arial"/>
              </a:rPr>
              <a:t>DÒ</a:t>
            </a:r>
            <a:r>
              <a:rPr lang="en-US" sz="4800" dirty="0">
                <a:solidFill>
                  <a:srgbClr val="F30303"/>
                </a:solidFill>
                <a:latin typeface="Arial"/>
              </a:rPr>
              <a:t> 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4000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7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D0AF728-B031-4116-9C71-A1BD8A5C8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E89059A-BC9A-48C8-AC35-4EE11DB1F426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D548E54-F153-46FF-BE9C-FFD97CE447B1}"/>
              </a:ext>
            </a:extLst>
          </p:cNvPr>
          <p:cNvSpPr txBox="1"/>
          <p:nvPr/>
        </p:nvSpPr>
        <p:spPr>
          <a:xfrm>
            <a:off x="1951902" y="2616200"/>
            <a:ext cx="8288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Tạm</a:t>
            </a:r>
            <a:r>
              <a:rPr lang="en-US" altLang="zh-CN" sz="8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spc="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biệt</a:t>
            </a:r>
            <a:r>
              <a:rPr lang="en-US" altLang="zh-CN" sz="8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spc="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8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spc="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em</a:t>
            </a:r>
            <a:endParaRPr lang="zh-CN" altLang="en-US" sz="8800" spc="3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迷你简细倩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37D31DE-EE63-4322-A505-C217AEB00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t="1" r="69256" b="4002"/>
          <a:stretch/>
        </p:blipFill>
        <p:spPr>
          <a:xfrm>
            <a:off x="3402520" y="1271784"/>
            <a:ext cx="1654707" cy="3027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C76C219-7CB3-42AA-B2F2-968B73D05C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t="1" r="69256" b="4002"/>
          <a:stretch/>
        </p:blipFill>
        <p:spPr>
          <a:xfrm flipH="1">
            <a:off x="7134773" y="1271784"/>
            <a:ext cx="1654707" cy="302739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A7567CC-79AD-4257-972A-E3F781B1DE87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34422">
            <a:off x="934911" y="4052993"/>
            <a:ext cx="1238156" cy="220637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911A52-D672-4B28-8414-639F373D1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5578" flipH="1">
            <a:off x="10023021" y="4053429"/>
            <a:ext cx="1238156" cy="22063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3C6458A-8288-4F96-9497-186AE4021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785" y="5641643"/>
            <a:ext cx="1830431" cy="8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55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D0AF728-B031-4116-9C71-A1BD8A5C8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E89059A-BC9A-48C8-AC35-4EE11DB1F426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37D31DE-EE63-4322-A505-C217AEB00E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</a:blip>
          <a:srcRect t="1" r="69256" b="4002"/>
          <a:stretch/>
        </p:blipFill>
        <p:spPr>
          <a:xfrm>
            <a:off x="3402520" y="1271784"/>
            <a:ext cx="1654707" cy="3027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C76C219-7CB3-42AA-B2F2-968B73D05C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</a:blip>
          <a:srcRect t="1" r="69256" b="4002"/>
          <a:stretch/>
        </p:blipFill>
        <p:spPr>
          <a:xfrm flipH="1">
            <a:off x="7134773" y="1271784"/>
            <a:ext cx="1654707" cy="30273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618D522-7B3C-4D8D-AE47-E05B65B2E3E9}"/>
              </a:ext>
            </a:extLst>
          </p:cNvPr>
          <p:cNvSpPr txBox="1"/>
          <p:nvPr/>
        </p:nvSpPr>
        <p:spPr>
          <a:xfrm>
            <a:off x="3324461" y="1684636"/>
            <a:ext cx="554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Impact" panose="020B0806030902050204" pitchFamily="34" charset="0"/>
              </a:rPr>
              <a:t>Tiết 56. Tiếng Việt</a:t>
            </a:r>
            <a:endParaRPr lang="zh-CN" altLang="en-US" sz="4800" dirty="0">
              <a:latin typeface="Impact" panose="020B080603090205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A7567CC-79AD-4257-972A-E3F781B1DE87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34422">
            <a:off x="934911" y="4052993"/>
            <a:ext cx="1238156" cy="220637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911A52-D672-4B28-8414-639F373D1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5578" flipH="1">
            <a:off x="10023021" y="4053429"/>
            <a:ext cx="1238156" cy="220637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7EA63CEF-C11F-45E3-A90A-265FBB73F223}"/>
              </a:ext>
            </a:extLst>
          </p:cNvPr>
          <p:cNvSpPr/>
          <p:nvPr/>
        </p:nvSpPr>
        <p:spPr>
          <a:xfrm>
            <a:off x="2451687" y="2538126"/>
            <a:ext cx="787266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CHƠI CHỮ</a:t>
            </a:r>
            <a:endParaRPr lang="zh-CN" altLang="en-US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A_直接连接符 34">
            <a:extLst>
              <a:ext uri="{FF2B5EF4-FFF2-40B4-BE49-F238E27FC236}">
                <a16:creationId xmlns:a16="http://schemas.microsoft.com/office/drawing/2014/main" xmlns="" id="{A76ED899-A83F-492F-8F11-824E3CDD946F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059852" y="4400174"/>
            <a:ext cx="407229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929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26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7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9527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E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064D1C6-D1FE-4197-A065-2010DBF0C860}"/>
              </a:ext>
            </a:extLst>
          </p:cNvPr>
          <p:cNvSpPr/>
          <p:nvPr/>
        </p:nvSpPr>
        <p:spPr>
          <a:xfrm>
            <a:off x="452129" y="481013"/>
            <a:ext cx="11287742" cy="58959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64D03BC3-B632-4F28-8A09-830FA3EEA4DB}"/>
              </a:ext>
            </a:extLst>
          </p:cNvPr>
          <p:cNvGrpSpPr/>
          <p:nvPr/>
        </p:nvGrpSpPr>
        <p:grpSpPr>
          <a:xfrm>
            <a:off x="2303122" y="2770101"/>
            <a:ext cx="922677" cy="1019763"/>
            <a:chOff x="4922175" y="1528763"/>
            <a:chExt cx="2347650" cy="259467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3C4120E7-9270-41AA-B9C9-635320C3C564}"/>
              </a:ext>
            </a:extLst>
          </p:cNvPr>
          <p:cNvGrpSpPr/>
          <p:nvPr/>
        </p:nvGrpSpPr>
        <p:grpSpPr>
          <a:xfrm>
            <a:off x="5724676" y="4202470"/>
            <a:ext cx="922677" cy="1019763"/>
            <a:chOff x="4922175" y="1528763"/>
            <a:chExt cx="2347650" cy="2594678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B6BD744D-8FE5-4C12-80C7-B8FFFEBA3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DC76ADAE-49B5-4092-A555-688553233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B04D3251-B745-42B7-B4E7-203DD374E2FC}"/>
              </a:ext>
            </a:extLst>
          </p:cNvPr>
          <p:cNvGrpSpPr/>
          <p:nvPr/>
        </p:nvGrpSpPr>
        <p:grpSpPr>
          <a:xfrm>
            <a:off x="8845147" y="2953533"/>
            <a:ext cx="922677" cy="1019763"/>
            <a:chOff x="4922175" y="1528763"/>
            <a:chExt cx="2347650" cy="2594678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05932BD9-5AB9-4436-8A77-963BFB935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3737F1D6-DBB6-42CB-A8E5-50E139419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9CB71B63-46AA-4C24-9C3B-9811A984D1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69256" b="4002"/>
          <a:stretch/>
        </p:blipFill>
        <p:spPr>
          <a:xfrm>
            <a:off x="4067205" y="1781211"/>
            <a:ext cx="1246366" cy="22803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57880A2-0FDA-451B-A3C6-0CC0503EA1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69256" b="4002"/>
          <a:stretch/>
        </p:blipFill>
        <p:spPr>
          <a:xfrm flipH="1">
            <a:off x="6878429" y="1781211"/>
            <a:ext cx="1246366" cy="228031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03254BEF-F926-4AAC-B678-C97390C1AF04}"/>
              </a:ext>
            </a:extLst>
          </p:cNvPr>
          <p:cNvSpPr txBox="1"/>
          <p:nvPr/>
        </p:nvSpPr>
        <p:spPr>
          <a:xfrm>
            <a:off x="1048216" y="3852456"/>
            <a:ext cx="3260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Thế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nào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là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chơi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chữ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?</a:t>
            </a:r>
            <a:endParaRPr lang="zh-CN" altLang="en-US" sz="4000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3F67F361-FB05-416D-AC08-58BA36B72293}"/>
              </a:ext>
            </a:extLst>
          </p:cNvPr>
          <p:cNvSpPr txBox="1"/>
          <p:nvPr/>
        </p:nvSpPr>
        <p:spPr>
          <a:xfrm>
            <a:off x="4389563" y="5363135"/>
            <a:ext cx="375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Các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lối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chơi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chữ</a:t>
            </a:r>
            <a:endParaRPr lang="zh-CN" altLang="en-US" sz="4000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B4D1FA74-755D-4854-ADE3-8ED93CF3D784}"/>
              </a:ext>
            </a:extLst>
          </p:cNvPr>
          <p:cNvSpPr txBox="1"/>
          <p:nvPr/>
        </p:nvSpPr>
        <p:spPr>
          <a:xfrm>
            <a:off x="7792837" y="4035553"/>
            <a:ext cx="3089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Luyện</a:t>
            </a:r>
            <a:r>
              <a:rPr lang="en-US" altLang="zh-CN" sz="4000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tập</a:t>
            </a:r>
            <a:endParaRPr lang="zh-CN" altLang="en-US" sz="4000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AA397F1F-B7D8-432B-B225-D35B1D1BCDFC}"/>
              </a:ext>
            </a:extLst>
          </p:cNvPr>
          <p:cNvSpPr/>
          <p:nvPr/>
        </p:nvSpPr>
        <p:spPr>
          <a:xfrm>
            <a:off x="2373471" y="2963844"/>
            <a:ext cx="77673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4400" b="1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I.</a:t>
            </a:r>
            <a:endParaRPr lang="zh-CN" altLang="en-US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307BED9-0819-419D-90D5-C67801DF5646}"/>
              </a:ext>
            </a:extLst>
          </p:cNvPr>
          <p:cNvSpPr/>
          <p:nvPr/>
        </p:nvSpPr>
        <p:spPr>
          <a:xfrm>
            <a:off x="5788093" y="4383829"/>
            <a:ext cx="77673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4400" b="1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II.</a:t>
            </a:r>
            <a:endParaRPr lang="zh-CN" altLang="en-US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1B99D014-A919-46DB-95FD-599406C66A3A}"/>
              </a:ext>
            </a:extLst>
          </p:cNvPr>
          <p:cNvSpPr/>
          <p:nvPr/>
        </p:nvSpPr>
        <p:spPr>
          <a:xfrm>
            <a:off x="8908903" y="3134892"/>
            <a:ext cx="77673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3600" b="1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III.</a:t>
            </a:r>
            <a:endParaRPr lang="zh-CN" altLang="en-US" sz="1400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007" y="-228600"/>
            <a:ext cx="2253293" cy="19988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4BE5C6-9AAD-436B-8926-6587784BA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5951" y="-19050"/>
            <a:ext cx="2328874" cy="16094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A0F75C6-591A-46DA-8A27-D84C55AADD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7814" y="4766891"/>
            <a:ext cx="1932599" cy="20911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5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2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15" grpId="0" animBg="1"/>
      <p:bldP spid="38" grpId="0"/>
      <p:bldP spid="42" grpId="0"/>
      <p:bldP spid="45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6AD2537-6129-45D2-B428-4BAACFF5638C}"/>
              </a:ext>
            </a:extLst>
          </p:cNvPr>
          <p:cNvGrpSpPr/>
          <p:nvPr/>
        </p:nvGrpSpPr>
        <p:grpSpPr>
          <a:xfrm>
            <a:off x="5032158" y="1528763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D8A1A66-1C81-43D8-8759-51004D09E4F6}"/>
              </a:ext>
            </a:extLst>
          </p:cNvPr>
          <p:cNvSpPr/>
          <p:nvPr/>
        </p:nvSpPr>
        <p:spPr>
          <a:xfrm>
            <a:off x="5367457" y="1955261"/>
            <a:ext cx="145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8000" b="1" dirty="0" smtClean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I.</a:t>
            </a:r>
            <a:endParaRPr lang="zh-CN" altLang="en-US" sz="4000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B1E771C-6335-46B8-8407-5C19179C9F5A}"/>
              </a:ext>
            </a:extLst>
          </p:cNvPr>
          <p:cNvSpPr/>
          <p:nvPr/>
        </p:nvSpPr>
        <p:spPr>
          <a:xfrm>
            <a:off x="2823232" y="4207928"/>
            <a:ext cx="67409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Thế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nào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là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chơi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chữ</a:t>
            </a:r>
            <a:r>
              <a:rPr lang="en-US" altLang="zh-CN" sz="6000" i="1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造字工房悦黑演示版纤细体" pitchFamily="50" charset="-122"/>
                <a:cs typeface="Times New Roman" pitchFamily="18" charset="0"/>
              </a:rPr>
              <a:t>?</a:t>
            </a:r>
            <a:endParaRPr lang="zh-CN" altLang="en-US" sz="6000" i="1" dirty="0">
              <a:ln w="3175"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造字工房悦黑演示版纤细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3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3EECEF2-7E97-4BD2-A6EE-3D44FD801B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9256" b="4002"/>
          <a:stretch/>
        </p:blipFill>
        <p:spPr>
          <a:xfrm>
            <a:off x="3601671" y="630999"/>
            <a:ext cx="1022020" cy="18698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5B7ED085-1ADA-4C41-9667-8370C93C9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327" y="1219374"/>
            <a:ext cx="643415" cy="3126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FC09B120-D0BA-4DCA-8606-914E30FE5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9256" b="4002"/>
          <a:stretch/>
        </p:blipFill>
        <p:spPr>
          <a:xfrm flipH="1">
            <a:off x="7130304" y="630999"/>
            <a:ext cx="1022020" cy="186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493" y="3055434"/>
            <a:ext cx="1219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3247" y="1647874"/>
            <a:ext cx="8125522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quẻ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3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quẻ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8987" y="306015"/>
            <a:ext cx="3200392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dụ:</a:t>
            </a:r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648910" y="4705814"/>
            <a:ext cx="1756325" cy="12636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43929" y="4525054"/>
            <a:ext cx="843031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1364" y="5246160"/>
            <a:ext cx="843031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7493" y="3055434"/>
            <a:ext cx="1219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15100" y="2286001"/>
            <a:ext cx="4604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Lợi (2), (3)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Danh 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223510" y="1390188"/>
            <a:ext cx="3938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 lợi, lợi lộc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244571" y="2362200"/>
            <a:ext cx="41296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Nướu răng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07672" y="1447800"/>
            <a:ext cx="4925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 (1)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Tính 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577791" y="4152075"/>
            <a:ext cx="42182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Dùng từ đồng âm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897044" y="4315518"/>
            <a:ext cx="1320800" cy="381000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152400 h 21600"/>
              <a:gd name="T4" fmla="*/ 342900 w 21600"/>
              <a:gd name="T5" fmla="*/ 304800 h 21600"/>
              <a:gd name="T6" fmla="*/ 457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  <a:latin typeface=".VnBahamasB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965902" y="1628078"/>
            <a:ext cx="830146" cy="3048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999356" y="2590800"/>
            <a:ext cx="807844" cy="3048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897044" y="5314080"/>
            <a:ext cx="1320800" cy="381000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152400 h 21600"/>
              <a:gd name="T4" fmla="*/ 342900 w 21600"/>
              <a:gd name="T5" fmla="*/ 304800 h 21600"/>
              <a:gd name="T6" fmla="*/ 457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  <a:latin typeface=".VnBahamasB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588942" y="5150637"/>
            <a:ext cx="26517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chữ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  <p:bldP spid="21" grpId="0" animBg="1"/>
      <p:bldP spid="22" grpId="0" animBg="1"/>
      <p:bldP spid="23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9527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064D1C6-D1FE-4197-A065-2010DBF0C860}"/>
              </a:ext>
            </a:extLst>
          </p:cNvPr>
          <p:cNvSpPr/>
          <p:nvPr/>
        </p:nvSpPr>
        <p:spPr>
          <a:xfrm>
            <a:off x="452129" y="481013"/>
            <a:ext cx="11287742" cy="58959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007" y="-228600"/>
            <a:ext cx="2253293" cy="19988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4BE5C6-9AAD-436B-8926-6587784BA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951" y="-19050"/>
            <a:ext cx="2328874" cy="1609483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xmlns="" id="{33EECEF2-7E97-4BD2-A6EE-3D44FD801B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9256" b="4002"/>
          <a:stretch/>
        </p:blipFill>
        <p:spPr>
          <a:xfrm>
            <a:off x="3512463" y="1355814"/>
            <a:ext cx="1022020" cy="186986"/>
          </a:xfrm>
          <a:prstGeom prst="rect">
            <a:avLst/>
          </a:prstGeom>
        </p:spPr>
      </p:pic>
      <p:pic>
        <p:nvPicPr>
          <p:cNvPr id="31" name="图片 25">
            <a:extLst>
              <a:ext uri="{FF2B5EF4-FFF2-40B4-BE49-F238E27FC236}">
                <a16:creationId xmlns:a16="http://schemas.microsoft.com/office/drawing/2014/main" xmlns="" id="{FC09B120-D0BA-4DCA-8606-914E30FE5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9256" b="4002"/>
          <a:stretch/>
        </p:blipFill>
        <p:spPr>
          <a:xfrm flipH="1">
            <a:off x="7375626" y="1366965"/>
            <a:ext cx="1022020" cy="1869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72924" y="543091"/>
            <a:ext cx="7471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Bài học: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Ghi nhớ (SGK/164)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74595" y="2342507"/>
            <a:ext cx="9720146" cy="142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,...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60088" y="4156438"/>
            <a:ext cx="9720146" cy="72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85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40303" y="657922"/>
            <a:ext cx="3599366" cy="8827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 hệ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776654" y="2010931"/>
            <a:ext cx="6768790" cy="130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“Nhớ nước đau lòng, con quốc quốc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 nhà mỏi miệng, cái gia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14041" y="3691045"/>
            <a:ext cx="10560202" cy="253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 âm giữa từ thuần Việt và từ Hán Việt :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quốc quốc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(nước),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 gia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(nhà)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ừa tả được tiếng chim lại vừa gửi gắm nỗi lòng nhớ nước, thương nhà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矢量图课件pp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1182</Words>
  <Application>Microsoft Office PowerPoint</Application>
  <PresentationFormat>Custom</PresentationFormat>
  <Paragraphs>258</Paragraphs>
  <Slides>27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主题​​</vt:lpstr>
      <vt:lpstr>2_Office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清新矢量图课件ppt</dc:title>
  <dc:creator>lenovo</dc:creator>
  <cp:lastModifiedBy>Windows User</cp:lastModifiedBy>
  <cp:revision>465</cp:revision>
  <dcterms:created xsi:type="dcterms:W3CDTF">2017-07-19T02:39:21Z</dcterms:created>
  <dcterms:modified xsi:type="dcterms:W3CDTF">2021-12-08T05:58:08Z</dcterms:modified>
</cp:coreProperties>
</file>